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handoutMasterIdLst>
    <p:handoutMasterId r:id="rId3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63" r:id="rId9"/>
    <p:sldId id="265" r:id="rId10"/>
    <p:sldId id="298" r:id="rId11"/>
    <p:sldId id="299" r:id="rId12"/>
    <p:sldId id="300" r:id="rId13"/>
    <p:sldId id="302" r:id="rId14"/>
    <p:sldId id="285" r:id="rId15"/>
    <p:sldId id="284" r:id="rId16"/>
    <p:sldId id="301" r:id="rId17"/>
    <p:sldId id="303" r:id="rId18"/>
    <p:sldId id="287" r:id="rId19"/>
    <p:sldId id="288" r:id="rId20"/>
    <p:sldId id="286" r:id="rId21"/>
    <p:sldId id="289" r:id="rId22"/>
    <p:sldId id="290" r:id="rId23"/>
    <p:sldId id="291" r:id="rId24"/>
    <p:sldId id="293" r:id="rId25"/>
    <p:sldId id="292" r:id="rId26"/>
    <p:sldId id="295" r:id="rId27"/>
    <p:sldId id="294" r:id="rId28"/>
    <p:sldId id="296" r:id="rId29"/>
    <p:sldId id="297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1" d="100"/>
          <a:sy n="91" d="100"/>
        </p:scale>
        <p:origin x="208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A36BD-410F-4F93-A2A9-2BA1FC73F394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58AEB-97C3-4A5A-B491-22D9A65D3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194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45E3-F5B3-4B76-82EE-7E8C537F948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ED25-180B-4E5C-BC6E-44D997B5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6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45E3-F5B3-4B76-82EE-7E8C537F948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ED25-180B-4E5C-BC6E-44D997B5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17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45E3-F5B3-4B76-82EE-7E8C537F948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ED25-180B-4E5C-BC6E-44D997B5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6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45E3-F5B3-4B76-82EE-7E8C537F948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ED25-180B-4E5C-BC6E-44D997B5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72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45E3-F5B3-4B76-82EE-7E8C537F948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ED25-180B-4E5C-BC6E-44D997B5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69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45E3-F5B3-4B76-82EE-7E8C537F948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ED25-180B-4E5C-BC6E-44D997B5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7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45E3-F5B3-4B76-82EE-7E8C537F948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ED25-180B-4E5C-BC6E-44D997B5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26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45E3-F5B3-4B76-82EE-7E8C537F948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ED25-180B-4E5C-BC6E-44D997B5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9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45E3-F5B3-4B76-82EE-7E8C537F948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ED25-180B-4E5C-BC6E-44D997B5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5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45E3-F5B3-4B76-82EE-7E8C537F948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ED25-180B-4E5C-BC6E-44D997B5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25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F45E3-F5B3-4B76-82EE-7E8C537F948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1ED25-180B-4E5C-BC6E-44D997B5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4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F45E3-F5B3-4B76-82EE-7E8C537F9488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1ED25-180B-4E5C-BC6E-44D997B57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4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festival.1september.ru/articles/515222/img3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festival.1september.ru/articles/515222/Image4585.gif" TargetMode="External"/><Relationship Id="rId7" Type="http://schemas.openxmlformats.org/officeDocument/2006/relationships/image" Target="http://festival.1september.ru/articles/515222/Image4587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http://festival.1september.ru/articles/515222/Image4586.jpg" TargetMode="Externa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festival.1september.ru/articles/515222/img4.gif" TargetMode="External"/><Relationship Id="rId7" Type="http://schemas.openxmlformats.org/officeDocument/2006/relationships/image" Target="http://festival.1september.ru/articles/515222/Image4589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http://festival.1september.ru/articles/515222/Image4588.jpg" TargetMode="Externa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7507" y="37866"/>
            <a:ext cx="7910384" cy="23876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Игровые приёмы коррекции </a:t>
            </a:r>
            <a:r>
              <a:rPr lang="ru-RU" sz="48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дислексии</a:t>
            </a:r>
            <a:r>
              <a:rPr lang="en-US" sz="4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детей с ОВЗ</a:t>
            </a:r>
            <a:endParaRPr lang="ru-RU" sz="4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8806" y="5601661"/>
            <a:ext cx="8254042" cy="110176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Выполнила: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Леонтьева М.С. 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Учитель-логопед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МОУ «</a:t>
            </a:r>
            <a:r>
              <a:rPr lang="ru-RU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Луховский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лицей»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 descr="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11" y="2626184"/>
            <a:ext cx="5037836" cy="2789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1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685800" y="522174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0554" y="145404"/>
            <a:ext cx="8722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ru-RU" sz="14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Игры на формирование буквенного </a:t>
            </a:r>
            <a:r>
              <a:rPr lang="ru-RU" sz="1400" b="1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гнозиса</a:t>
            </a:r>
            <a:r>
              <a:rPr lang="ru-RU" sz="14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дифференциации зрительных образов букв</a:t>
            </a:r>
            <a:r>
              <a:rPr lang="ru-RU" sz="1400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 descr="http://festival.1september.ru/articles/515222/img3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6" y="944663"/>
            <a:ext cx="850279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5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685800" y="522174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0554" y="145404"/>
            <a:ext cx="8722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ru-RU" sz="14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Игры на формирование буквенного </a:t>
            </a:r>
            <a:r>
              <a:rPr lang="ru-RU" sz="1400" b="1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гнозиса</a:t>
            </a:r>
            <a:r>
              <a:rPr lang="ru-RU" sz="14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дифференциации зрительных образов букв</a:t>
            </a:r>
            <a:r>
              <a:rPr lang="ru-RU" sz="1400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5" descr="http://festival.1september.ru/articles/515222/Image4585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91" y="868624"/>
            <a:ext cx="54864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festival.1september.ru/articles/515222/Image4586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91" y="2634028"/>
            <a:ext cx="5257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ttp://festival.1september.ru/articles/515222/Image4587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91" y="4500544"/>
            <a:ext cx="52578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685800" y="522174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0554" y="145404"/>
            <a:ext cx="8722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ru-RU" sz="14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Игры на формирование буквенного </a:t>
            </a:r>
            <a:r>
              <a:rPr lang="ru-RU" sz="1400" b="1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гнозиса</a:t>
            </a:r>
            <a:r>
              <a:rPr lang="ru-RU" sz="14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дифференциации зрительных образов букв</a:t>
            </a:r>
            <a:r>
              <a:rPr lang="ru-RU" sz="1400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5" descr="http://festival.1september.ru/articles/515222/img4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273" y="681904"/>
            <a:ext cx="50292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festival.1september.ru/articles/515222/Image4588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4" y="681904"/>
            <a:ext cx="3241221" cy="22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http://festival.1september.ru/articles/515222/Image4589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84" y="3093775"/>
            <a:ext cx="577215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6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685800" y="522174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0554" y="145404"/>
            <a:ext cx="8722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ru-RU" sz="14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Игры на формирование буквенного </a:t>
            </a:r>
            <a:r>
              <a:rPr lang="ru-RU" sz="1400" b="1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гнозиса</a:t>
            </a:r>
            <a:r>
              <a:rPr lang="ru-RU" sz="14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дифференциации зрительных образов букв</a:t>
            </a:r>
            <a:r>
              <a:rPr lang="ru-RU" sz="1400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362" name="Picture 2" descr="Сообщество иллюстраторов / Иллюстрации / Шелестова Евгения / Алфавит. Иллюстрации из книги &quot;Волшебная Азбу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6" y="818680"/>
            <a:ext cx="8828200" cy="56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4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553" y="286629"/>
            <a:ext cx="87228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занятиях обязательно используются и заучиваются с детьми стихи про буквы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79713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200" name="Picture 8" descr="https://proshina-kashds8.edumsko.ru/uploads/6800/6710/section/627917/slide_5.jpg?15443773288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40" y="817542"/>
            <a:ext cx="3728402" cy="279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img8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 t="4617" r="3020" b="2050"/>
          <a:stretch/>
        </p:blipFill>
        <p:spPr bwMode="auto">
          <a:xfrm>
            <a:off x="602438" y="3756139"/>
            <a:ext cx="3728404" cy="276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img6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t="2052" r="2168"/>
          <a:stretch/>
        </p:blipFill>
        <p:spPr bwMode="auto">
          <a:xfrm>
            <a:off x="5024176" y="817541"/>
            <a:ext cx="3626645" cy="279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img7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2286" r="2349" b="5230"/>
          <a:stretch/>
        </p:blipFill>
        <p:spPr bwMode="auto">
          <a:xfrm>
            <a:off x="4943791" y="3756139"/>
            <a:ext cx="3790665" cy="276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7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685800" y="522174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2505" y="366769"/>
            <a:ext cx="86868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Закрепление операций слогового анализа и синтеза проводится с использованием следующих заданий и игр</a:t>
            </a:r>
            <a:r>
              <a:rPr lang="ru-RU" sz="1400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14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tabLst>
                <a:tab pos="540385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Определить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слогов в названных словах – поднять соответствующую цифру.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tabLst>
                <a:tab pos="540385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Игра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«Хлоп – топ». Отхлопывается количество слогов в слове, а затем делается столько шагов вперёд, сколько слогов в слове.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tabLst>
                <a:tab pos="540385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Игра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«Домики». Дети раскладывают картинки под одно, двух или трехэтажными домами в зависимости от того, сколько в них слогов.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tabLst>
                <a:tab pos="540385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Игра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«Поезд». Детям предлагается макет поезда: паровоза и трех вагонов с цифрами 1;2;3. В первом вагоне размещаются слова-картинки из одного слога, во втором – из двух слогов, в третьем – из трех.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tabLst>
                <a:tab pos="540385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Игра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«Зашифрованное слово». Выделить первый слог из названий картинок, объединить слоги в слово (например: мама, шина, Надя – машина).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tabLst>
                <a:tab pos="540385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Определить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пропущенный слог в названии картинок.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tabLst>
                <a:tab pos="540385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«Угадай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кто к нам пришел?» Заранее готовятся игрушки, дети – угадывают их по слогам, данным в беспорядке (например: ка –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миш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ка –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зай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ли).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tabLst>
                <a:tab pos="540385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Определить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слово или предложение, произнесенное по слогам.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tabLst>
                <a:tab pos="540385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Выделить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предложений слова, которые состоят из двух, трех слогов.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tabLst>
                <a:tab pos="540385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По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сюжетной картинке назвать слова из 1;2;3 слогов.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tabLst>
                <a:tab pos="540385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11. «Телеграф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». Ребенок или педагог отстукивали слоговую структуру слова, дети отгадывали, что это за слово (по картинкам).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685800" y="522174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5" descr="обучение ребенка чтен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5" y="426495"/>
            <a:ext cx="8264141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3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685800" y="522174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Дидактическая игра &quot;Слоги&quot;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35" y="914400"/>
            <a:ext cx="6893169" cy="5606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7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685800" y="522174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8124" y="210592"/>
            <a:ext cx="899962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Задания на уровне </a:t>
            </a:r>
            <a:r>
              <a:rPr lang="ru-RU" sz="1400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слова</a:t>
            </a:r>
            <a:endParaRPr lang="ru-RU" sz="1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Чтение пар слов, отличающихся одной буквой: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59100" algn="just">
              <a:spcBef>
                <a:spcPts val="600"/>
              </a:spcBef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козы – косы</a:t>
            </a:r>
          </a:p>
          <a:p>
            <a:pPr marL="2959100" algn="just">
              <a:spcBef>
                <a:spcPts val="600"/>
              </a:spcBef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трава – травы</a:t>
            </a:r>
          </a:p>
          <a:p>
            <a:pPr marL="2959100" algn="just">
              <a:spcBef>
                <a:spcPts val="600"/>
              </a:spcBef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ветер – вечер</a:t>
            </a:r>
          </a:p>
          <a:p>
            <a:pPr marL="2959100" algn="just">
              <a:spcBef>
                <a:spcPts val="600"/>
              </a:spcBef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взбежал – </a:t>
            </a:r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вбежал</a:t>
            </a:r>
          </a:p>
          <a:p>
            <a:pPr marL="2959100" algn="just">
              <a:spcBef>
                <a:spcPts val="600"/>
              </a:spcBef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«Найди лишнее слово»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(Быстрое чтение и запись слов, отличающихся одной буквой)</a:t>
            </a:r>
          </a:p>
          <a:p>
            <a:pPr marL="2959100" algn="just">
              <a:spcBef>
                <a:spcPts val="600"/>
              </a:spcBef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Шляпа </a:t>
            </a:r>
            <a:r>
              <a:rPr lang="ru-RU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шляпа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шляпы шляпа</a:t>
            </a:r>
          </a:p>
          <a:p>
            <a:pPr marL="2959100" algn="just">
              <a:spcBef>
                <a:spcPts val="600"/>
              </a:spcBef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Стол столб стол </a:t>
            </a:r>
            <a:r>
              <a:rPr lang="ru-RU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стол</a:t>
            </a:r>
            <a:endParaRPr 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59100" algn="just">
              <a:spcBef>
                <a:spcPts val="600"/>
              </a:spcBef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Дом </a:t>
            </a:r>
            <a:r>
              <a:rPr lang="ru-RU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дом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дом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ком</a:t>
            </a:r>
          </a:p>
          <a:p>
            <a:pPr marL="2959100" algn="just">
              <a:spcBef>
                <a:spcPts val="600"/>
              </a:spcBef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Галка палка </a:t>
            </a:r>
            <a:r>
              <a:rPr lang="ru-RU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палка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палка</a:t>
            </a:r>
            <a:endParaRPr 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59100" algn="just">
              <a:spcBef>
                <a:spcPts val="600"/>
              </a:spcBef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Лапа </a:t>
            </a:r>
            <a:r>
              <a:rPr lang="ru-RU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лапа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лапа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липа</a:t>
            </a:r>
          </a:p>
          <a:p>
            <a:pPr marL="2959100" algn="just">
              <a:spcBef>
                <a:spcPts val="600"/>
              </a:spcBef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Попал пропал попал </a:t>
            </a:r>
            <a:r>
              <a:rPr lang="ru-RU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попал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2959100" algn="just">
              <a:spcBef>
                <a:spcPts val="600"/>
              </a:spcBef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Мишка </a:t>
            </a:r>
            <a:r>
              <a:rPr lang="ru-RU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Мишка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Миска Мишка</a:t>
            </a:r>
          </a:p>
          <a:p>
            <a:pPr marL="2959100" algn="just">
              <a:spcBef>
                <a:spcPts val="600"/>
              </a:spcBef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ПРЯМО </a:t>
            </a:r>
            <a:r>
              <a:rPr lang="ru-RU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ПРЯМО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ПРЯМО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КРИВО </a:t>
            </a:r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ПРЯМО</a:t>
            </a:r>
          </a:p>
          <a:p>
            <a:pPr algn="just">
              <a:spcBef>
                <a:spcPts val="600"/>
              </a:spcBef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Чтение цепочек слов, близких графическому облику: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59100" algn="just">
              <a:spcBef>
                <a:spcPts val="600"/>
              </a:spcBef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вслух – глух – слух</a:t>
            </a:r>
          </a:p>
          <a:p>
            <a:pPr marL="2959100" algn="just">
              <a:spcBef>
                <a:spcPts val="600"/>
              </a:spcBef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вьют – вьюн – </a:t>
            </a:r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вьюга</a:t>
            </a:r>
            <a:endParaRPr 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685800" y="522174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4458" y="391062"/>
            <a:ext cx="879508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Чтение цепочек родственных слов: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59100" algn="just">
              <a:spcBef>
                <a:spcPts val="600"/>
              </a:spcBef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вода – водный – подводный</a:t>
            </a:r>
          </a:p>
          <a:p>
            <a:pPr marL="2959100"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лес – лесной – лесник - подлесок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Чтение слов, в которых парные по твердости – мягкости фонемы выполняют </a:t>
            </a:r>
            <a:r>
              <a:rPr lang="ru-RU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смыслоразделительную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функцию: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81413" algn="just">
              <a:spcBef>
                <a:spcPts val="600"/>
              </a:spcBef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ест – есть</a:t>
            </a:r>
          </a:p>
          <a:p>
            <a:pPr marL="3681413" algn="just">
              <a:spcBef>
                <a:spcPts val="600"/>
              </a:spcBef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галка – галька</a:t>
            </a:r>
          </a:p>
          <a:p>
            <a:pPr marL="3681413"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угол – уголь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Чтение по слогам и уточнение значения трудных слов перед чтением всего текста.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98738" algn="just">
              <a:spcBef>
                <a:spcPts val="600"/>
              </a:spcBef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 – ли – </a:t>
            </a:r>
            <a:r>
              <a:rPr lang="ru-RU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лось             разливалось</a:t>
            </a:r>
          </a:p>
          <a:p>
            <a:pPr marL="2598738" algn="just">
              <a:spcBef>
                <a:spcPts val="600"/>
              </a:spcBef>
            </a:pPr>
            <a:r>
              <a:rPr lang="ru-RU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–те -шест–во–</a:t>
            </a:r>
            <a:r>
              <a:rPr lang="ru-RU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вать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путешествовать</a:t>
            </a:r>
          </a:p>
          <a:p>
            <a:pPr marL="2598738"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– швы – </a:t>
            </a:r>
            <a:r>
              <a:rPr lang="ru-RU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ря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ли               зашвыряли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Чтение слов, в которых минимальные единицы чтения были напечатаны разным шрифтом: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5550" algn="just">
              <a:spcBef>
                <a:spcPts val="600"/>
              </a:spcBef>
            </a:pPr>
            <a:r>
              <a:rPr lang="ru-RU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поСКАкаЛи</a:t>
            </a:r>
            <a:endParaRPr 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5550" algn="just">
              <a:spcBef>
                <a:spcPts val="600"/>
              </a:spcBef>
            </a:pPr>
            <a:r>
              <a:rPr lang="ru-RU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взлеТЕЛ</a:t>
            </a:r>
            <a:endParaRPr 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5550" algn="just">
              <a:spcBef>
                <a:spcPts val="600"/>
              </a:spcBef>
            </a:pPr>
            <a:r>
              <a:rPr lang="ru-RU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БРЫЗгаЛИ</a:t>
            </a:r>
            <a:endParaRPr 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765550" algn="just">
              <a:spcBef>
                <a:spcPts val="600"/>
              </a:spcBef>
            </a:pPr>
            <a:r>
              <a:rPr lang="ru-RU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ПРОкриЧАли</a:t>
            </a: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4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007" y="890017"/>
            <a:ext cx="8747333" cy="1089529"/>
          </a:xfr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Актуальность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данной темы заключается в том, что у многих учащихся начальных классов наблюдаются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проблемы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овладении процессов чтения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6006" y="2308485"/>
            <a:ext cx="8747333" cy="1754326"/>
          </a:xfr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Чтение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это сложный психофизиологический процесс. Оно осуществляется в результате совестной деятельности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зрительного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речедвигательного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речеслухового анализаторов.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45761" y="4574836"/>
            <a:ext cx="8452022" cy="424732"/>
          </a:xfrm>
          <a:prstGeom prst="rect">
            <a:avLst/>
          </a:prstGeom>
        </p:spPr>
        <p:txBody>
          <a:bodyPr vert="horz" wrap="square" lIns="91440" tIns="45720" rIns="91440" bIns="45720" numCol="1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Выделяется две стороны процесса чтения 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5803" y="5611369"/>
            <a:ext cx="39634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Первая- </a:t>
            </a:r>
            <a:r>
              <a:rPr lang="ru-RU" dirty="0" smtClean="0"/>
              <a:t>техническая - </a:t>
            </a:r>
            <a:r>
              <a:rPr lang="ru-RU" dirty="0"/>
              <a:t>это восприятие   буквенных знаков, соотнесение зрительного образа</a:t>
            </a:r>
            <a:r>
              <a:rPr lang="ru-RU" dirty="0" smtClean="0"/>
              <a:t>.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59873" y="5653948"/>
            <a:ext cx="3837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Вторая – понимание прочитанного</a:t>
            </a:r>
          </a:p>
        </p:txBody>
      </p:sp>
      <p:cxnSp>
        <p:nvCxnSpPr>
          <p:cNvPr id="8" name="Прямая со стрелкой 7"/>
          <p:cNvCxnSpPr>
            <a:cxnSpLocks noChangeAspect="1"/>
          </p:cNvCxnSpPr>
          <p:nvPr/>
        </p:nvCxnSpPr>
        <p:spPr>
          <a:xfrm flipH="1">
            <a:off x="2331613" y="4999568"/>
            <a:ext cx="2146903" cy="641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 noChangeAspect="1"/>
          </p:cNvCxnSpPr>
          <p:nvPr/>
        </p:nvCxnSpPr>
        <p:spPr>
          <a:xfrm>
            <a:off x="4489242" y="4999568"/>
            <a:ext cx="1790847" cy="535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2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685800" y="522174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4537" y="0"/>
            <a:ext cx="8710863" cy="68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altLang="ru-RU" sz="14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Упражнения, направленные на развитие навыка антиципации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Чтение с пропущенными окончаниями.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Котёнок Васька сидел на по… возле комода и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мух. А на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комо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…, на самом краю, лежа… шляпа. И вот кот Вась…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уви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…, что одна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села на шля…. Он как подпрыгнет – и уцепился когтями за шля…. Шляпа соскользну… с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комо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…, Васька сорвался и как полетит на пол! А шля… - бух! – и накрыла его сверху.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в комнате сидели Володя и Вадик. Они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раскрашива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картинки и не виде…, как кот Вась… попал под шля…. Они только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услыша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…, как позади что-то плюхнулось- упало на пол.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Доскажи строчку.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79713"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 –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как на улице … (светло)</a:t>
            </a:r>
          </a:p>
          <a:p>
            <a:pPr marL="2779713"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у меня сломался … (стул)</a:t>
            </a:r>
          </a:p>
          <a:p>
            <a:pPr marL="2779713"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Мама Милу мыла мылом,</a:t>
            </a:r>
          </a:p>
          <a:p>
            <a:pPr marL="2779713"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Мила мыло не … (любила).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«Поиск смысловых несуразностей».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Детям предлагается специально подготовленный текст, в котором наряду с обычными, правильными предложениями встречаются такие, которые содержат смысловые ошибки, делающие нелепым описание.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Например: «Дети не промокли под ливнем, потому что спрятались под телеграфным столбом».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«Чтение текста через слово».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Читать нужно не как обычно, а перескакивая через слово. Это вносит разнообразие в упражнения. Дети с большим желанием его выполняют.</a:t>
            </a:r>
          </a:p>
        </p:txBody>
      </p:sp>
    </p:spTree>
    <p:extLst>
      <p:ext uri="{BB962C8B-B14F-4D97-AF65-F5344CB8AC3E}">
        <p14:creationId xmlns:p14="http://schemas.microsoft.com/office/powerpoint/2010/main" val="40912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685800" y="522174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0553" y="192511"/>
            <a:ext cx="8722894" cy="657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Чтение с помощью «Решетки».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Тренировка чтения текстов начинается с решетки. Она накладывается горизонтально на читаемую часть страницы и постепенно сдвигается вниз. При наложении решетки на текст перекрываются некоторые участки текста.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Обучаемые, воспринимая видимые в окошках элементы текстов, должны мысленно восполнять перекрытые перепонками участки строки, восстанавливая смысл.</a:t>
            </a: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Тренировка чтения с решеткой продолжается не более 5 минут и сменяется чтением без решетки в течение 2-3 минут</a:t>
            </a:r>
            <a:r>
              <a:rPr lang="ru-RU" alt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</a:pPr>
            <a:endParaRPr lang="ru-RU" alt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</a:pPr>
            <a:endParaRPr lang="ru-RU" alt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</a:pPr>
            <a:endParaRPr lang="ru-RU" alt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</a:pPr>
            <a:endParaRPr lang="ru-RU" alt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</a:pPr>
            <a:endParaRPr lang="ru-RU" alt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</a:pPr>
            <a:endParaRPr lang="ru-RU" alt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</a:pPr>
            <a:endParaRPr lang="ru-RU" alt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</a:pPr>
            <a:endParaRPr lang="ru-RU" alt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</a:pPr>
            <a:endParaRPr lang="ru-RU" alt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</a:pPr>
            <a:endParaRPr lang="ru-RU" alt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</a:pPr>
            <a:endParaRPr lang="ru-RU" alt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altLang="ru-RU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Малое поле зрения</a:t>
            </a:r>
            <a:endParaRPr lang="ru-RU" alt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Поле зрения – участок текста, чётко воспринимаемый глазами при одной фиксации</a:t>
            </a:r>
            <a:r>
              <a:rPr lang="ru-RU" alt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 algn="just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alt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 как у детей поле зрения мало, их глаза делают много фиксаций. Необходимо расширить поле зрения, чтобы взгляд фиксировал не 1-3 буквы, а целое слово или несколько слов.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5" name="Рисунок 1" descr="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2341792"/>
            <a:ext cx="5402179" cy="291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8758" y="1121750"/>
            <a:ext cx="83378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Упражнения, помогающие расширить поле зрения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решение этой задачи направлено упражнение «Пирамида».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3" name="Рисунок 3" descr="l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6842"/>
          <a:stretch/>
        </p:blipFill>
        <p:spPr bwMode="auto">
          <a:xfrm>
            <a:off x="360943" y="2478506"/>
            <a:ext cx="3976641" cy="257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l2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0916" y="2538665"/>
            <a:ext cx="3705726" cy="251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15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2505" y="323785"/>
            <a:ext cx="868445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5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Для </a:t>
            </a:r>
            <a:r>
              <a:rPr lang="ru-RU" sz="1400" dirty="0"/>
              <a:t>расширения поля зрения необходима фиксация глаз в одном центре.</a:t>
            </a:r>
          </a:p>
          <a:p>
            <a:pPr marR="0" lvl="0" indent="3556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Расположив в центре зеленую точку или вопросительный знак, можно успешно применять таблицы на практике. При работе с этими таблицами необходимо волевое усилие. Взгляд обязательно фиксируется на зеленой точке в центре таблицы. Ставится задача видеть всю таблицу целиком. Взрослый называет букву, ребёнок должен найти её, не отрывая взгляда от центра.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049" name="Рисунок 5" descr="l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20" y="1991146"/>
            <a:ext cx="5471227" cy="448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152" y="193709"/>
            <a:ext cx="8824511" cy="496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75"/>
              </a:spcAft>
            </a:pPr>
            <a:r>
              <a:rPr lang="ru-RU" sz="1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Уровень организации внимания</a:t>
            </a:r>
          </a:p>
          <a:p>
            <a:pPr indent="237490"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Задание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Найди среди букв слова и подчеркни их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87638" indent="236538" algn="just">
              <a:lnSpc>
                <a:spcPct val="150000"/>
              </a:lnSpc>
            </a:pPr>
            <a:r>
              <a:rPr lang="ru-RU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Оасолнцетиоьстолпои</a:t>
            </a:r>
            <a:endParaRPr 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87638" indent="236538" algn="just">
              <a:lnSpc>
                <a:spcPct val="150000"/>
              </a:lnSpc>
            </a:pPr>
            <a:r>
              <a:rPr lang="ru-RU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Киноыаелмухаорлфсыропрмама</a:t>
            </a:r>
            <a:endParaRPr 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87638" indent="236538" algn="just">
              <a:lnSpc>
                <a:spcPct val="150000"/>
              </a:lnSpc>
            </a:pPr>
            <a:r>
              <a:rPr lang="ru-RU" sz="14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рпмашина</a:t>
            </a:r>
            <a:endParaRPr lang="ru-RU" sz="14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237490"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Задание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Прочитай предложение, в котором все слова написаны слитно. Раздели предложение на слова.</a:t>
            </a:r>
          </a:p>
          <a:p>
            <a:pPr marL="2687638" indent="236538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СЕГОДНЯНАУРОКЕЧТЕНИЯ</a:t>
            </a:r>
          </a:p>
          <a:p>
            <a:pPr marL="2687638" indent="236538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МЫБУДЕМЗНАКОМИТЬСЯС</a:t>
            </a:r>
          </a:p>
          <a:p>
            <a:pPr marL="2687638" indent="236538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ПРОИЗВЕДЕНИЯМИ</a:t>
            </a:r>
          </a:p>
          <a:p>
            <a:pPr marL="2687638" indent="236538" algn="just">
              <a:lnSpc>
                <a:spcPct val="150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КОРНЕЯИВАНОВИЧАЧУКОВСКОГО</a:t>
            </a:r>
            <a:endParaRPr 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237490"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Задание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Сравните две таблицы. Выпишите буквы из правой таблицы в соответствии со следованием чисел в левой. Объясните смысл пословицы, которая у вас получится при правильном ответе.</a:t>
            </a:r>
          </a:p>
          <a:p>
            <a:pPr indent="237490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страха глаза велики.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 descr="l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8116" y="4671152"/>
            <a:ext cx="6455884" cy="202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54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540" y="507277"/>
            <a:ext cx="87914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оперативной памяти</a:t>
            </a:r>
            <a:endParaRPr lang="ru-RU" sz="1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техники чтения тормозится из-за слаборазвитой оперативной памяти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https://fs1.ppt4web.ru/images/3258/55605/640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18755" r="6948" b="33553"/>
          <a:stretch/>
        </p:blipFill>
        <p:spPr bwMode="auto">
          <a:xfrm>
            <a:off x="180870" y="1918844"/>
            <a:ext cx="8852598" cy="355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67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093" y="306357"/>
            <a:ext cx="8329236" cy="37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текстом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" b="857"/>
          <a:stretch/>
        </p:blipFill>
        <p:spPr bwMode="auto">
          <a:xfrm>
            <a:off x="110533" y="844055"/>
            <a:ext cx="8802356" cy="5817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2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41" b="335"/>
          <a:stretch/>
        </p:blipFill>
        <p:spPr bwMode="auto">
          <a:xfrm>
            <a:off x="271306" y="452171"/>
            <a:ext cx="8601390" cy="5968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1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8" y="281352"/>
            <a:ext cx="8879231" cy="625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0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" b="1201"/>
          <a:stretch/>
        </p:blipFill>
        <p:spPr bwMode="auto">
          <a:xfrm>
            <a:off x="154237" y="562708"/>
            <a:ext cx="8791459" cy="5888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96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01627"/>
            <a:ext cx="7886700" cy="452560"/>
          </a:xfr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такое </a:t>
            </a:r>
            <a:r>
              <a:rPr lang="ru-RU" sz="24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дислексия</a:t>
            </a: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666" y="1458098"/>
            <a:ext cx="8596668" cy="3748719"/>
          </a:xfrm>
        </p:spPr>
        <p:txBody>
          <a:bodyPr>
            <a:spAutoFit/>
          </a:bodyPr>
          <a:lstStyle/>
          <a:p>
            <a:pPr algn="just"/>
            <a:r>
              <a:rPr lang="ru-RU" sz="2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Дислексия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это специфическое нарушение процесса обучения чтению при сохранении общей способности к обучению. Проявляется </a:t>
            </a:r>
            <a:r>
              <a:rPr lang="ru-RU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дислексия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стойкой неспособности ребенка овладеть </a:t>
            </a:r>
            <a:r>
              <a:rPr lang="ru-RU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слогослиянием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чтением словами и, как следствие, непониманием прочитанного. Дети, страдающие </a:t>
            </a:r>
            <a:r>
              <a:rPr lang="ru-RU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дислексией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при чтении искажают слова, «глотая» целые слоги, меняя буквы местами, пропуская звуки или, наоборот, добавляя ненужные. Это частичная неспособность к освоению навыков чтения , связанная с нарушениями или недоразвитием определённых участков коры головного мозга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368" y="2472487"/>
            <a:ext cx="8596668" cy="11285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36597" y="2144115"/>
            <a:ext cx="8596668" cy="3880773"/>
          </a:xfrm>
        </p:spPr>
        <p:txBody>
          <a:bodyPr>
            <a:normAutofit/>
          </a:bodyPr>
          <a:lstStyle/>
          <a:p>
            <a:pPr indent="238125"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39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583" y="413639"/>
            <a:ext cx="8596668" cy="757130"/>
          </a:xfr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Причины </a:t>
            </a: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дислексии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043" y="980303"/>
            <a:ext cx="8730305" cy="4919295"/>
          </a:xfrm>
        </p:spPr>
        <p:txBody>
          <a:bodyPr wrap="square">
            <a:spAutoFit/>
          </a:bodyPr>
          <a:lstStyle/>
          <a:p>
            <a:pPr lvl="0" algn="just"/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Нейробиологические причины связаны с недоразвитием или поражением головного мозга в разные периоды развития ребенка (период беременности, родов и после родовой период). В результате страдают отделы головного мозга, обеспечивающие психологические функции, участвующие в процессе чтения.</a:t>
            </a:r>
          </a:p>
          <a:p>
            <a:pPr lvl="0" algn="just"/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Наследственность как выяснилось, </a:t>
            </a:r>
            <a:r>
              <a:rPr lang="ru-RU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дислексия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является синдромом с наследственной обусловленностью. Показатель наследуемости </a:t>
            </a:r>
            <a:r>
              <a:rPr lang="ru-RU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дислексии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составляет 40-70%. В молекулярно-генетических исследованиях удалось обнаружить гены, ответственные за возникновение </a:t>
            </a:r>
            <a:r>
              <a:rPr lang="ru-RU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дислексии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Социально-психологические причины. К таким причинам относятся недостаточность речевых контактов, педагогическая запущенность</a:t>
            </a:r>
          </a:p>
        </p:txBody>
      </p:sp>
    </p:spTree>
    <p:extLst>
      <p:ext uri="{BB962C8B-B14F-4D97-AF65-F5344CB8AC3E}">
        <p14:creationId xmlns:p14="http://schemas.microsoft.com/office/powerpoint/2010/main" val="40576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19" y="623841"/>
            <a:ext cx="8798009" cy="830997"/>
          </a:xfr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sz="24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дислексии</a:t>
            </a:r>
            <a:r>
              <a:rPr lang="ru-RU" sz="2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наблюдаются следующие группы ошибок</a:t>
            </a:r>
            <a:r>
              <a:rPr lang="ru-RU" sz="2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514" y="1523999"/>
            <a:ext cx="8625014" cy="4154984"/>
          </a:xfr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Замены и смешение графически сходных букв (И – Ш, Б – Д, Х-Ж, П-Н, З-В), фонетически близких звуков ( звонких - глухих, твёрдых - мягких)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Побуквенное чтение, нарушение слияния звуков в слоги и слова.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Искажения </a:t>
            </a:r>
            <a:r>
              <a:rPr lang="ru-RU" sz="2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звуко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-слоговой структуры слова (пропуск слогов или буквы, перестановки, добавления, усечение слов).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Аграмматизы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 чтении (пропуск слов, предложений, абзацев; нарушения падежных окончаниях, нарушения </a:t>
            </a:r>
            <a:r>
              <a:rPr lang="ru-RU" sz="2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соглосования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управления слов).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Нарушения понимания смысла прочитанного.</a:t>
            </a:r>
          </a:p>
        </p:txBody>
      </p:sp>
    </p:spTree>
    <p:extLst>
      <p:ext uri="{BB962C8B-B14F-4D97-AF65-F5344CB8AC3E}">
        <p14:creationId xmlns:p14="http://schemas.microsoft.com/office/powerpoint/2010/main" val="26659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937" y="251852"/>
            <a:ext cx="6082231" cy="487506"/>
          </a:xfr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Виды </a:t>
            </a:r>
            <a:r>
              <a:rPr lang="ru-RU" sz="24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дислексии</a:t>
            </a:r>
            <a:r>
              <a:rPr lang="ru-RU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568" y="985905"/>
            <a:ext cx="8715956" cy="5223994"/>
          </a:xfr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22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Фонематическая </a:t>
            </a:r>
            <a:r>
              <a:rPr lang="ru-RU" sz="2200" b="1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дислексия</a:t>
            </a:r>
            <a:r>
              <a:rPr lang="ru-RU" sz="22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этот вид нарушения чтения связан с недоразвитием функций фонематической системы .</a:t>
            </a:r>
          </a:p>
          <a:p>
            <a:pPr algn="just"/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Изменение одной из фонем в слове (косы - козы; дом - том - ком) или изменение последовательности (липа - пила) приводит к изменению смысла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22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Семантическая </a:t>
            </a:r>
            <a:r>
              <a:rPr lang="ru-RU" sz="22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</a:t>
            </a:r>
            <a:r>
              <a:rPr lang="ru-RU" sz="2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(так называемое механическое чтение). Проявляется в нарушении понимания прочитанных слов, предложений, текста при технически правильном чтении. Нарушение понимания прочитанного обусловлено двумя фактами: трудностями </a:t>
            </a:r>
            <a:r>
              <a:rPr lang="ru-RU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звуко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-слогового синтеза и нечеткостью представлений о синтаксических связях внутри предложения (когда слова в процессе чтения воспринимаются изолированно, вне связи с другими словами предложения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ru-RU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442" y="146650"/>
            <a:ext cx="8746958" cy="6524863"/>
          </a:xfrm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22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Аграмматическая</a:t>
            </a:r>
            <a:r>
              <a:rPr lang="ru-RU" sz="2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дислексия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.Чаще всего наблюдается у детей с системным недоразвитием </a:t>
            </a:r>
            <a:r>
              <a:rPr lang="ru-RU" sz="2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речи.При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этой форме </a:t>
            </a:r>
            <a:r>
              <a:rPr lang="ru-RU" sz="2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дислексии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наблюдается: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изменение падежных окончаний и числа существительных («у товарищах»);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неправильное согласование в роде, числе и падеже существительного и прилагательного («интересное сказка»);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изменение окончаний глаголов 3-го лица прошедшего времени.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2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Оптическая </a:t>
            </a:r>
            <a:r>
              <a:rPr lang="ru-RU" sz="22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дислексия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Проявляется в трудностях усвоения и в смешениях сходных графических букв. Смешиваются буквы, отличающиеся лишь одним элементом (В-З; Ъ-M); буквы состоящие из одинаковых элементов, но различно расположенных в пространстве (Т-Г; Р-Ь; П-Н-И).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22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Мнестическая</a:t>
            </a:r>
            <a:r>
              <a:rPr lang="ru-RU" sz="22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дислексия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Эта форма </a:t>
            </a:r>
            <a:r>
              <a:rPr lang="ru-RU" sz="2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дислексии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проявляется в трудности усвоения букв. 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Ребенок не знает, какая буква соответствует тому или иному звуку</a:t>
            </a:r>
            <a:r>
              <a:rPr lang="ru-RU" sz="2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21499"/>
            <a:ext cx="6715286" cy="452560"/>
          </a:xfr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Коррекция</a:t>
            </a:r>
            <a:r>
              <a:rPr 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дислексии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443" y="1391189"/>
            <a:ext cx="8746958" cy="4671022"/>
          </a:xfr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Дети страдающие </a:t>
            </a:r>
            <a:r>
              <a:rPr lang="ru-RU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дислексией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нуждаются в специальной коррекционной помощи, так как трудности в чтении не могут быть преодолены обычными школьными методами.</a:t>
            </a:r>
            <a:endParaRPr lang="ru-RU" sz="2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Дислексия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является нейробиологической особенностью человека и можно лишь помочь ребенку справиться с трудностями, возникающими при </a:t>
            </a:r>
            <a:r>
              <a:rPr lang="ru-RU" sz="2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дислексии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но не избавить его от </a:t>
            </a:r>
            <a:r>
              <a:rPr lang="ru-RU" sz="2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дислексии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навсегда.</a:t>
            </a:r>
            <a:endParaRPr lang="ru-RU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Коррекция </a:t>
            </a:r>
            <a:r>
              <a:rPr lang="ru-RU" sz="2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дислексии</a:t>
            </a:r>
            <a:r>
              <a:rPr lang="ru-RU" sz="2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наиболее успешна на раннем этапе ее развития. Профилактика – еще более эффективная мера, позволяющая предупредить эти расстройства.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10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685800" y="522174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0554" y="145404"/>
            <a:ext cx="8722892" cy="636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300"/>
              </a:spcAft>
            </a:pPr>
            <a:r>
              <a:rPr lang="ru-RU" sz="14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Игры на формирование буквенного </a:t>
            </a:r>
            <a:r>
              <a:rPr lang="ru-RU" sz="1400" b="1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гнозиса</a:t>
            </a:r>
            <a:r>
              <a:rPr lang="ru-RU" sz="14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дифференциации зрительных образов букв</a:t>
            </a:r>
            <a:r>
              <a:rPr lang="ru-RU" sz="1400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300"/>
              </a:spcAft>
              <a:tabLst>
                <a:tab pos="457200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Найти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букву, среди графически сходных. Например: А, Л; П, Н, И; Р, В; и т.д.</a:t>
            </a:r>
          </a:p>
          <a:p>
            <a:pPr marL="342900" lvl="0" indent="-342900" algn="just">
              <a:spcBef>
                <a:spcPts val="600"/>
              </a:spcBef>
              <a:spcAft>
                <a:spcPts val="300"/>
              </a:spcAft>
              <a:tabLst>
                <a:tab pos="457200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Соотнести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буквы, выполненные разным шрифтом.</a:t>
            </a:r>
          </a:p>
          <a:p>
            <a:pPr marL="342900" lvl="0" indent="-342900" algn="just">
              <a:spcBef>
                <a:spcPts val="600"/>
              </a:spcBef>
              <a:spcAft>
                <a:spcPts val="300"/>
              </a:spcAft>
              <a:tabLst>
                <a:tab pos="457200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Определить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буквы, находящиеся в неправильном положении.</a:t>
            </a:r>
          </a:p>
          <a:p>
            <a:pPr marL="342900" lvl="0" indent="-342900" algn="just">
              <a:spcBef>
                <a:spcPts val="600"/>
              </a:spcBef>
              <a:spcAft>
                <a:spcPts val="300"/>
              </a:spcAft>
              <a:tabLst>
                <a:tab pos="457200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Назвать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или записать буквы, перечеркнутые дополнительными линиями.</a:t>
            </a:r>
          </a:p>
          <a:p>
            <a:pPr marL="342900" lvl="0" indent="-342900" algn="just">
              <a:spcBef>
                <a:spcPts val="600"/>
              </a:spcBef>
              <a:spcAft>
                <a:spcPts val="300"/>
              </a:spcAft>
              <a:tabLst>
                <a:tab pos="457200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Обвести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букву, раскрасить, срисовать по предложенному образцу.</a:t>
            </a:r>
          </a:p>
          <a:p>
            <a:pPr marL="342900" lvl="0" indent="-342900" algn="just">
              <a:spcBef>
                <a:spcPts val="600"/>
              </a:spcBef>
              <a:spcAft>
                <a:spcPts val="300"/>
              </a:spcAft>
              <a:tabLst>
                <a:tab pos="457200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Обвести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контуры букв, выполненные пунктиром.</a:t>
            </a:r>
          </a:p>
          <a:p>
            <a:pPr marL="342900" lvl="0" indent="-342900" algn="just">
              <a:spcBef>
                <a:spcPts val="600"/>
              </a:spcBef>
              <a:spcAft>
                <a:spcPts val="300"/>
              </a:spcAft>
              <a:tabLst>
                <a:tab pos="457200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Дописать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букву.</a:t>
            </a:r>
          </a:p>
          <a:p>
            <a:pPr marL="342900" lvl="0" indent="-342900" algn="just">
              <a:spcBef>
                <a:spcPts val="600"/>
              </a:spcBef>
              <a:spcAft>
                <a:spcPts val="300"/>
              </a:spcAft>
              <a:tabLst>
                <a:tab pos="457200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Назвать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буквы наложенные друг на друга.</a:t>
            </a:r>
          </a:p>
          <a:p>
            <a:pPr marL="342900" lvl="0" indent="-342900" algn="just">
              <a:spcBef>
                <a:spcPts val="600"/>
              </a:spcBef>
              <a:spcAft>
                <a:spcPts val="300"/>
              </a:spcAft>
              <a:tabLst>
                <a:tab pos="457200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Определить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правильно и неправильно написанные буквы.</a:t>
            </a:r>
          </a:p>
          <a:p>
            <a:pPr marL="342900" lvl="0" indent="-342900" algn="just">
              <a:spcBef>
                <a:spcPts val="600"/>
              </a:spcBef>
              <a:spcAft>
                <a:spcPts val="300"/>
              </a:spcAft>
              <a:tabLst>
                <a:tab pos="457200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«На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похожа буква?»</a:t>
            </a:r>
          </a:p>
          <a:p>
            <a:pPr marL="342900" lvl="0" indent="-342900" algn="just">
              <a:spcBef>
                <a:spcPts val="600"/>
              </a:spcBef>
              <a:spcAft>
                <a:spcPts val="300"/>
              </a:spcAft>
              <a:tabLst>
                <a:tab pos="457200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11. Конструирование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букв из элементов.</a:t>
            </a:r>
          </a:p>
          <a:p>
            <a:pPr marL="342900" lvl="0" indent="-342900" algn="just">
              <a:spcBef>
                <a:spcPts val="600"/>
              </a:spcBef>
              <a:spcAft>
                <a:spcPts val="300"/>
              </a:spcAft>
              <a:tabLst>
                <a:tab pos="457200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 Лепка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буквы из пластилина, выкладывание из счётных палочек.</a:t>
            </a:r>
          </a:p>
          <a:p>
            <a:pPr marL="342900" lvl="0" indent="-342900" algn="just">
              <a:spcBef>
                <a:spcPts val="600"/>
              </a:spcBef>
              <a:spcAft>
                <a:spcPts val="300"/>
              </a:spcAft>
              <a:tabLst>
                <a:tab pos="457200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13. Определить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различие сходных букв, состоящих из одинаковых элементов, но различно расположенных в пространстве.</a:t>
            </a:r>
          </a:p>
          <a:p>
            <a:pPr marL="342900" lvl="0" indent="-342900" algn="just">
              <a:spcBef>
                <a:spcPts val="600"/>
              </a:spcBef>
              <a:spcAft>
                <a:spcPts val="300"/>
              </a:spcAft>
              <a:tabLst>
                <a:tab pos="457200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14. Изготовление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букв из семечек, гороха, фасоли, гречки</a:t>
            </a:r>
          </a:p>
          <a:p>
            <a:pPr marL="342900" lvl="0" indent="-342900" algn="just">
              <a:spcBef>
                <a:spcPts val="600"/>
              </a:spcBef>
              <a:spcAft>
                <a:spcPts val="300"/>
              </a:spcAft>
              <a:tabLst>
                <a:tab pos="457200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15. Письмо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манной крупе, на песке.</a:t>
            </a:r>
          </a:p>
          <a:p>
            <a:pPr marL="342900" lvl="0" indent="-342900" algn="just">
              <a:spcBef>
                <a:spcPts val="600"/>
              </a:spcBef>
              <a:spcAft>
                <a:spcPts val="300"/>
              </a:spcAft>
              <a:tabLst>
                <a:tab pos="457200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16. Письмо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буквы в воздухе, пальцем на ладони, спине, колене.</a:t>
            </a:r>
          </a:p>
          <a:p>
            <a:pPr marL="342900" lvl="0" indent="-342900" algn="just">
              <a:spcBef>
                <a:spcPts val="600"/>
              </a:spcBef>
              <a:spcAft>
                <a:spcPts val="300"/>
              </a:spcAft>
              <a:tabLst>
                <a:tab pos="457200" algn="l"/>
                <a:tab pos="630555" algn="l"/>
              </a:tabLs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17. Выкладывание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букв с помощью ниток, шнурков.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убление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866</TotalTime>
  <Words>1818</Words>
  <Application>Microsoft Office PowerPoint</Application>
  <PresentationFormat>Экран (4:3)</PresentationFormat>
  <Paragraphs>172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Times New Roman</vt:lpstr>
      <vt:lpstr>Verdana</vt:lpstr>
      <vt:lpstr>Office Theme</vt:lpstr>
      <vt:lpstr>Игровые приёмы коррекции дислексии у детей с ОВЗ</vt:lpstr>
      <vt:lpstr>Актуальность данной темы заключается в том, что у многих учащихся начальных классов наблюдаются проблемы в овладении процессов чтения</vt:lpstr>
      <vt:lpstr>Что такое дислексия?</vt:lpstr>
      <vt:lpstr>Причины дислексии. </vt:lpstr>
      <vt:lpstr>При дислексии наблюдаются следующие группы ошибок:</vt:lpstr>
      <vt:lpstr>Виды дислексии.</vt:lpstr>
      <vt:lpstr>Презентация PowerPoint</vt:lpstr>
      <vt:lpstr>Коррекция дислексии</vt:lpstr>
      <vt:lpstr>  </vt:lpstr>
      <vt:lpstr>  </vt:lpstr>
      <vt:lpstr>  </vt:lpstr>
      <vt:lpstr>  </vt:lpstr>
      <vt:lpstr>  </vt:lpstr>
      <vt:lpstr>Презентация PowerPoint</vt:lpstr>
      <vt:lpstr>  </vt:lpstr>
      <vt:lpstr>  </vt:lpstr>
      <vt:lpstr>  </vt:lpstr>
      <vt:lpstr>  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приёмы коррекции дислексии у детей с ОВЗ</dc:title>
  <dc:creator>MASTER</dc:creator>
  <cp:lastModifiedBy>MASTER</cp:lastModifiedBy>
  <cp:revision>55</cp:revision>
  <dcterms:created xsi:type="dcterms:W3CDTF">2019-03-09T11:56:10Z</dcterms:created>
  <dcterms:modified xsi:type="dcterms:W3CDTF">2019-03-13T16:57:51Z</dcterms:modified>
</cp:coreProperties>
</file>