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64" r:id="rId2"/>
    <p:sldId id="265" r:id="rId3"/>
    <p:sldId id="263" r:id="rId4"/>
    <p:sldId id="261" r:id="rId5"/>
    <p:sldId id="256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7" r:id="rId16"/>
    <p:sldId id="278" r:id="rId17"/>
    <p:sldId id="260" r:id="rId18"/>
    <p:sldId id="279" r:id="rId19"/>
    <p:sldId id="266" r:id="rId20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B34"/>
    <a:srgbClr val="3399FF"/>
    <a:srgbClr val="3333FF"/>
    <a:srgbClr val="2ECEFA"/>
    <a:srgbClr val="FDDA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4" autoAdjust="0"/>
    <p:restoredTop sz="94660"/>
  </p:normalViewPr>
  <p:slideViewPr>
    <p:cSldViewPr>
      <p:cViewPr varScale="1">
        <p:scale>
          <a:sx n="78" d="100"/>
          <a:sy n="78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957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7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7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7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7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7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7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7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7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8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8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8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8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8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8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8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8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8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8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9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9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959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959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9594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9595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9596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64E41E-B687-407A-9A55-6F3A332BC9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BC9A22-5D31-4511-98F4-27E03070C98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E7C3C8-693B-4E6F-837A-F5960947620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D389A9-0CB4-4B9A-98EB-BBA4DA00E4D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AEBA72-3D51-477E-B64F-568A6ADAA11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57F052-BB9D-43C0-A397-EA2964E7C55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D1A99E-A19A-43BF-A685-4D6BFEEE529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9BA026-8B37-43BB-8847-04A15481118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FD321F-E621-4BCC-8DA8-DA161943ED0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2CBD8B-AACB-43DB-9FC4-0B686E7BDC6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B7E3E5-E443-48F8-9FC0-ED646C97E44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854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4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4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6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6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6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6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6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6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6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6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856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6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857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857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43C9104-799A-467B-9E01-2F78E7B691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857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6;&#1072;&#1073;&#1086;&#1095;&#1080;&#1081;%20&#1089;&#1090;&#1086;&#1083;\&#1054;&#1083;&#1100;&#1075;&#1072;%20&#1050;&#1077;&#1079;&#1080;&#1085;&#1072;\Krylatye_kacheli.mp3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>
                <a:solidFill>
                  <a:srgbClr val="2ECEFA"/>
                </a:solidFill>
              </a:rPr>
              <a:t>ЗВУКО-БУКВЕННЫЙ АНАЛИЗ</a:t>
            </a:r>
          </a:p>
        </p:txBody>
      </p:sp>
      <p:sp>
        <p:nvSpPr>
          <p:cNvPr id="931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4581525"/>
            <a:ext cx="3960812" cy="1990725"/>
          </a:xfrm>
        </p:spPr>
        <p:txBody>
          <a:bodyPr/>
          <a:lstStyle/>
          <a:p>
            <a:pPr algn="l"/>
            <a:r>
              <a:rPr lang="ru-RU">
                <a:solidFill>
                  <a:srgbClr val="3399FF"/>
                </a:solidFill>
              </a:rPr>
              <a:t>Презентация </a:t>
            </a:r>
          </a:p>
          <a:p>
            <a:pPr algn="l"/>
            <a:r>
              <a:rPr lang="ru-RU">
                <a:solidFill>
                  <a:srgbClr val="3399FF"/>
                </a:solidFill>
              </a:rPr>
              <a:t>учителя-логопеда</a:t>
            </a:r>
          </a:p>
          <a:p>
            <a:pPr algn="l"/>
            <a:r>
              <a:rPr lang="ru-RU">
                <a:solidFill>
                  <a:srgbClr val="3399FF"/>
                </a:solidFill>
              </a:rPr>
              <a:t> О.А. Кезиной</a:t>
            </a:r>
          </a:p>
          <a:p>
            <a:pPr algn="l"/>
            <a:endParaRPr lang="ru-RU"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кукл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213" y="476250"/>
            <a:ext cx="3600450" cy="590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жук"/>
          <p:cNvPicPr>
            <a:picLocks noChangeAspect="1" noChangeArrowheads="1"/>
          </p:cNvPicPr>
          <p:nvPr/>
        </p:nvPicPr>
        <p:blipFill>
          <a:blip r:embed="rId2" cstate="screen"/>
          <a:srcRect r="1459"/>
          <a:stretch>
            <a:fillRect/>
          </a:stretch>
        </p:blipFill>
        <p:spPr bwMode="auto">
          <a:xfrm>
            <a:off x="1908175" y="908050"/>
            <a:ext cx="4824413" cy="504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бел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313" y="620713"/>
            <a:ext cx="4537075" cy="5472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валенки"/>
          <p:cNvPicPr>
            <a:picLocks noChangeAspect="1" noChangeArrowheads="1"/>
          </p:cNvPicPr>
          <p:nvPr/>
        </p:nvPicPr>
        <p:blipFill>
          <a:blip r:embed="rId2" cstate="screen"/>
          <a:srcRect t="10814" b="5421"/>
          <a:stretch>
            <a:fillRect/>
          </a:stretch>
        </p:blipFill>
        <p:spPr bwMode="auto">
          <a:xfrm>
            <a:off x="2843213" y="1196975"/>
            <a:ext cx="3673475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рожниц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113" y="1700213"/>
            <a:ext cx="3025775" cy="3529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6" name="Picture 10" descr="208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88913"/>
            <a:ext cx="3203575" cy="2160587"/>
          </a:xfrm>
          <a:noFill/>
          <a:ln/>
        </p:spPr>
      </p:pic>
      <p:pic>
        <p:nvPicPr>
          <p:cNvPr id="111627" name="Picture 11" descr="Волк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36838"/>
            <a:ext cx="3276600" cy="1944687"/>
          </a:xfrm>
          <a:prstGeom prst="rect">
            <a:avLst/>
          </a:prstGeom>
          <a:noFill/>
        </p:spPr>
      </p:pic>
      <p:pic>
        <p:nvPicPr>
          <p:cNvPr id="111628" name="Picture 12" descr="Bea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688" y="260350"/>
            <a:ext cx="2447925" cy="3097213"/>
          </a:xfrm>
          <a:prstGeom prst="rect">
            <a:avLst/>
          </a:prstGeom>
          <a:noFill/>
        </p:spPr>
      </p:pic>
      <p:pic>
        <p:nvPicPr>
          <p:cNvPr id="111629" name="Picture 13" descr="Zebra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125" y="3716338"/>
            <a:ext cx="2376488" cy="2952750"/>
          </a:xfrm>
          <a:prstGeom prst="rect">
            <a:avLst/>
          </a:prstGeom>
          <a:noFill/>
        </p:spPr>
      </p:pic>
      <p:pic>
        <p:nvPicPr>
          <p:cNvPr id="111630" name="Picture 14" descr="305274-00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79838" y="260350"/>
            <a:ext cx="2447925" cy="3889375"/>
          </a:xfrm>
          <a:prstGeom prst="rect">
            <a:avLst/>
          </a:prstGeom>
          <a:noFill/>
        </p:spPr>
      </p:pic>
      <p:pic>
        <p:nvPicPr>
          <p:cNvPr id="111631" name="Picture 15" descr="ANYMAL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908175" y="4652963"/>
            <a:ext cx="3671888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3035ed7af3d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213" y="476250"/>
            <a:ext cx="7608887" cy="5432425"/>
          </a:xfrm>
          <a:prstGeom prst="rect">
            <a:avLst/>
          </a:prstGeom>
          <a:noFill/>
        </p:spPr>
      </p:pic>
      <p:pic>
        <p:nvPicPr>
          <p:cNvPr id="124938" name="Krylatye_kachel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20" fill="hold"/>
                                        <p:tgtEl>
                                          <p:spTgt spid="1249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93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Вставь пропущенные буквы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/>
            <a:endParaRPr lang="ru-RU"/>
          </a:p>
          <a:p>
            <a:pPr lvl="1">
              <a:buFont typeface="Wingdings" pitchFamily="2" charset="2"/>
              <a:buNone/>
            </a:pPr>
            <a:endParaRPr lang="ru-RU"/>
          </a:p>
        </p:txBody>
      </p:sp>
      <p:sp>
        <p:nvSpPr>
          <p:cNvPr id="8295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900113" y="1600200"/>
            <a:ext cx="7786687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/>
              <a:t>Т…ава                         к…уги</a:t>
            </a:r>
          </a:p>
          <a:p>
            <a:pPr>
              <a:buFont typeface="Wingdings" pitchFamily="2" charset="2"/>
              <a:buNone/>
            </a:pPr>
            <a:endParaRPr lang="ru-RU" sz="3600"/>
          </a:p>
          <a:p>
            <a:pPr>
              <a:buFont typeface="Wingdings" pitchFamily="2" charset="2"/>
              <a:buNone/>
            </a:pPr>
            <a:r>
              <a:rPr lang="ru-RU" sz="3600"/>
              <a:t>Б…ови                         хво…т</a:t>
            </a:r>
          </a:p>
          <a:p>
            <a:pPr>
              <a:buFont typeface="Wingdings" pitchFamily="2" charset="2"/>
              <a:buNone/>
            </a:pPr>
            <a:endParaRPr lang="ru-RU" sz="3600"/>
          </a:p>
          <a:p>
            <a:pPr>
              <a:buFont typeface="Wingdings" pitchFamily="2" charset="2"/>
              <a:buNone/>
            </a:pPr>
            <a:r>
              <a:rPr lang="ru-RU" sz="3600"/>
              <a:t>Ц…еты                       фру…т</a:t>
            </a:r>
          </a:p>
          <a:p>
            <a:pPr>
              <a:buFont typeface="Wingdings" pitchFamily="2" charset="2"/>
              <a:buNone/>
            </a:pPr>
            <a:endParaRPr lang="ru-RU" sz="3600"/>
          </a:p>
          <a:p>
            <a:pPr>
              <a:buFont typeface="Wingdings" pitchFamily="2" charset="2"/>
              <a:buNone/>
            </a:pPr>
            <a:r>
              <a:rPr lang="ru-RU" sz="3600"/>
              <a:t>Пла…я                        кни…а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Найди ошибки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400"/>
              <a:t>Кругый стол        глуокая река</a:t>
            </a:r>
          </a:p>
          <a:p>
            <a:pPr>
              <a:buFont typeface="Wingdings" pitchFamily="2" charset="2"/>
              <a:buNone/>
            </a:pPr>
            <a:endParaRPr lang="ru-RU" sz="4400"/>
          </a:p>
          <a:p>
            <a:pPr>
              <a:buFont typeface="Wingdings" pitchFamily="2" charset="2"/>
              <a:buNone/>
            </a:pPr>
            <a:r>
              <a:rPr lang="ru-RU" sz="4400"/>
              <a:t>Новая кнга       сладая малина</a:t>
            </a:r>
          </a:p>
          <a:p>
            <a:pPr>
              <a:buFont typeface="Wingdings" pitchFamily="2" charset="2"/>
              <a:buNone/>
            </a:pPr>
            <a:endParaRPr lang="ru-RU" sz="4400"/>
          </a:p>
          <a:p>
            <a:pPr>
              <a:buFont typeface="Wingdings" pitchFamily="2" charset="2"/>
              <a:buNone/>
            </a:pPr>
            <a:r>
              <a:rPr lang="ru-RU" sz="4400"/>
              <a:t>Тудная задача    якое  солнце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7" name="WordArt 11"/>
          <p:cNvSpPr>
            <a:spLocks noChangeArrowheads="1" noChangeShapeType="1" noTextEdit="1"/>
          </p:cNvSpPr>
          <p:nvPr/>
        </p:nvSpPr>
        <p:spPr bwMode="auto">
          <a:xfrm>
            <a:off x="755650" y="2492375"/>
            <a:ext cx="7704138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Благодарю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260350"/>
            <a:ext cx="2447925" cy="2016125"/>
          </a:xfrm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 cstate="screen">
            <a:lum contrast="6000"/>
          </a:blip>
          <a:srcRect/>
          <a:stretch>
            <a:fillRect/>
          </a:stretch>
        </p:blipFill>
        <p:spPr bwMode="auto">
          <a:xfrm>
            <a:off x="538163" y="2492375"/>
            <a:ext cx="22336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4581525"/>
            <a:ext cx="23749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5" cstate="screen"/>
          <a:srcRect l="5511" r="5573"/>
          <a:stretch>
            <a:fillRect/>
          </a:stretch>
        </p:blipFill>
        <p:spPr bwMode="auto">
          <a:xfrm>
            <a:off x="3419475" y="260350"/>
            <a:ext cx="23050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76600" y="2492375"/>
            <a:ext cx="25923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76600" y="4581525"/>
            <a:ext cx="259238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7" name="Picture 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27763" y="333375"/>
            <a:ext cx="23034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8" name="Picture 10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227763" y="2492375"/>
            <a:ext cx="23018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9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227763" y="4581525"/>
            <a:ext cx="23368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Артикуляционная гимнастика</a:t>
            </a:r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59113" y="1844675"/>
            <a:ext cx="3889375" cy="3671888"/>
          </a:xfrm>
        </p:spPr>
        <p:txBody>
          <a:bodyPr/>
          <a:lstStyle/>
          <a:p>
            <a:r>
              <a:rPr lang="ru-RU" sz="4800" b="1">
                <a:solidFill>
                  <a:srgbClr val="2ECEFA"/>
                </a:solidFill>
              </a:rPr>
              <a:t>Качели</a:t>
            </a:r>
          </a:p>
          <a:p>
            <a:r>
              <a:rPr lang="ru-RU" sz="4800" b="1">
                <a:solidFill>
                  <a:srgbClr val="2ECEFA"/>
                </a:solidFill>
              </a:rPr>
              <a:t>Часики</a:t>
            </a:r>
          </a:p>
          <a:p>
            <a:r>
              <a:rPr lang="ru-RU" sz="4800" b="1">
                <a:solidFill>
                  <a:srgbClr val="2ECEFA"/>
                </a:solidFill>
              </a:rPr>
              <a:t>Лошадка</a:t>
            </a:r>
          </a:p>
          <a:p>
            <a:r>
              <a:rPr lang="ru-RU" sz="4800" b="1">
                <a:solidFill>
                  <a:srgbClr val="2ECEFA"/>
                </a:solidFill>
              </a:rPr>
              <a:t>Ковшик</a:t>
            </a:r>
          </a:p>
          <a:p>
            <a:pPr algn="ctr">
              <a:buFont typeface="Wingdings" pitchFamily="2" charset="2"/>
              <a:buNone/>
            </a:pPr>
            <a:endParaRPr lang="ru-RU" sz="4800" b="1">
              <a:solidFill>
                <a:srgbClr val="2ECEF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3400" y="188913"/>
            <a:ext cx="5360988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Скажи быстро и правильно!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958975"/>
            <a:ext cx="8229600" cy="27654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800" b="1">
                <a:solidFill>
                  <a:srgbClr val="F4CB34"/>
                </a:solidFill>
              </a:rPr>
              <a:t> В грозу в грязи </a:t>
            </a:r>
          </a:p>
          <a:p>
            <a:pPr algn="ctr">
              <a:buFont typeface="Wingdings" pitchFamily="2" charset="2"/>
              <a:buNone/>
            </a:pPr>
            <a:r>
              <a:rPr lang="ru-RU" sz="4800" b="1">
                <a:solidFill>
                  <a:srgbClr val="F4CB34"/>
                </a:solidFill>
              </a:rPr>
              <a:t>от груза арбузов</a:t>
            </a:r>
            <a:br>
              <a:rPr lang="ru-RU" sz="4800" b="1">
                <a:solidFill>
                  <a:srgbClr val="F4CB34"/>
                </a:solidFill>
              </a:rPr>
            </a:br>
            <a:r>
              <a:rPr lang="ru-RU" sz="4800" b="1">
                <a:solidFill>
                  <a:srgbClr val="F4CB34"/>
                </a:solidFill>
              </a:rPr>
              <a:t>развалился кузов.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989138"/>
            <a:ext cx="7772400" cy="1828800"/>
          </a:xfrm>
        </p:spPr>
        <p:txBody>
          <a:bodyPr/>
          <a:lstStyle/>
          <a:p>
            <a:r>
              <a:rPr lang="ru-RU"/>
              <a:t>Выдели гласный звук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танк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6013" y="908050"/>
            <a:ext cx="6911975" cy="504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плот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47913" y="1628775"/>
            <a:ext cx="4446587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гриб"/>
          <p:cNvPicPr>
            <a:picLocks noChangeAspect="1" noChangeArrowheads="1"/>
          </p:cNvPicPr>
          <p:nvPr/>
        </p:nvPicPr>
        <p:blipFill>
          <a:blip r:embed="rId2" cstate="screen">
            <a:lum bright="-6000" contrast="6000"/>
          </a:blip>
          <a:srcRect l="7428" t="8025" r="9265" b="15991"/>
          <a:stretch>
            <a:fillRect/>
          </a:stretch>
        </p:blipFill>
        <p:spPr bwMode="auto">
          <a:xfrm>
            <a:off x="2916238" y="1125538"/>
            <a:ext cx="3467100" cy="439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307</TotalTime>
  <Words>59</Words>
  <Application>Microsoft Office PowerPoint</Application>
  <PresentationFormat>Экран (4:3)</PresentationFormat>
  <Paragraphs>28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Tahoma</vt:lpstr>
      <vt:lpstr>Times New Roman</vt:lpstr>
      <vt:lpstr>Wingdings</vt:lpstr>
      <vt:lpstr>Занавес</vt:lpstr>
      <vt:lpstr>ЗВУКО-БУКВЕННЫЙ АНАЛИЗ</vt:lpstr>
      <vt:lpstr>Слайд 2</vt:lpstr>
      <vt:lpstr>Артикуляционная гимнастика</vt:lpstr>
      <vt:lpstr>Слайд 4</vt:lpstr>
      <vt:lpstr>Скажи быстро и правильно!</vt:lpstr>
      <vt:lpstr>Выдели гласный звук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Вставь пропущенные буквы</vt:lpstr>
      <vt:lpstr>Найди ошибки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грозу в грязи от груза арбузов развалился кузов.</dc:title>
  <dc:creator>Оксана</dc:creator>
  <cp:lastModifiedBy>user</cp:lastModifiedBy>
  <cp:revision>31</cp:revision>
  <dcterms:created xsi:type="dcterms:W3CDTF">2008-05-03T15:07:23Z</dcterms:created>
  <dcterms:modified xsi:type="dcterms:W3CDTF">2014-11-03T19:53:42Z</dcterms:modified>
</cp:coreProperties>
</file>